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6" r:id="rId3"/>
    <p:sldId id="257" r:id="rId4"/>
  </p:sldIdLst>
  <p:sldSz cx="12192000" cy="6858000"/>
  <p:notesSz cx="6797675" cy="99266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60329A6-8F4B-41FD-8986-F4CFEDC396A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05912EF5-AFAD-42A7-8F6C-94E560B3CC3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89D558C-F2C9-49D8-9DE9-4A1837C3F1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8F2CC50-AFE0-4379-9493-820194CD5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4CEE769-AC12-4522-9500-267B31D61C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667285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31D3D4-9815-422E-9D84-6EEFA98D1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0D3D6F7-53B0-4F33-8C16-1126D0EA7CB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C6A7820-20D1-4D2D-B059-6BFD2B3F97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07E073-3E03-4843-BE66-7FD544A445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81AB8B-2A04-42C3-ADFE-0BCC491C68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21695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1A940A28-B0BD-4E04-A20C-F52FED550D1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0E1C07B-564E-4285-9885-5B1BF13701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D1C7CCA-2AF4-4052-957E-783E673005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E821C4D-AA7F-4E10-84A8-1CC6370FA8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E37D821-16C7-4CBF-82B6-42A6BE2DEA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006629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83CD71B-8ADF-4405-8C2F-6DE1334A8E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F9F07A3-2C0D-4EA1-A01C-2D2459C4874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7ADEB32-7290-45D9-9D1F-A115F827D9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BFA9E1A-1D00-4A31-8F54-3D4A16264D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8824376-D360-40CC-88C0-578CD0EECD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63494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77628B4-3618-42C5-AED5-77AEC6EAAA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45CC922-000F-438D-BA3D-8884D9E37C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1BA4582-1F46-455E-A7B2-F48E4EB1F7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14E7826-1EF4-4063-BCEE-8C6EC2D529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8E2E533-9CA3-4D5E-887A-F782303E49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810886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1993CB8-07A3-438B-9003-F12C498997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67FB6D3-D29C-4F2A-B198-A5C59111AA0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25FBFC3-AA9B-4FB0-96B9-4BDA1A615D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F59A21C-CF38-4F0D-9ED8-5F2E00BB07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19D0C49-96A6-4A48-A53D-03E1BD0C9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F156D57-D5BD-4308-997D-8654020C79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1180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E3CD149-18D9-41A8-B86F-3D09D77D79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9674E36-22FE-4606-96CB-E33B1411059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595C4EC-39B0-483F-B9F6-A5D525B7011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125BE619-49BF-49CF-8F73-C8B7E502305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2BF8CDD5-CEE2-49A1-8A4D-90D3392045A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07B765FF-23F5-4760-A2A9-0D1936C3D5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E22EB58-B3E5-4A22-88CC-F7850A4D95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2AA724AA-DB73-4C6B-89DE-C6CF690424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365309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711499C-63FE-45B7-A42E-A35DD96083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23958BB7-18F8-49C6-BE85-E80ACFC698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A1DD6E3-104E-4C39-BA1F-21E19342C3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5D56128-A30D-4F67-BDBD-867F495C8E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1434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EE4DD73B-835C-4592-8B6E-3AFC3E186D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9B93ED1-6B93-4E23-B918-58C8EF226B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EFA29952-B18F-461C-87EB-BEEB8EF643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144599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C1EA86D-2702-464D-996B-B766E847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F23765B-2CA9-472E-990B-8700320A8D1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41B65DC-F299-473E-9CF1-066AA5FDAC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CCCF7C2-FD53-4C41-87C4-8BC5EBEBFC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F5236E6-F327-4EA2-831B-B26F1E0C99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230F8A0-A5CD-4FE4-90D4-FB5C9F65E5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9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2FE2245-E62F-49E3-A2C6-C77F6360AF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003CCCA-6503-40D2-8691-28F0F96FE14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7589486-3243-46D1-8230-363CD9945F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DD8A129-6274-4964-BB19-4697E4C169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9793F01-D148-41C6-AD7C-9689E88B39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E5687F6-4500-433A-BF0B-2474950AC6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33213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322AE407-2E3C-4C9A-939B-6E7A2134ED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18427E4-F93D-4D10-852E-4C3B60F6FBE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BEAA364-030C-4BBA-A6D2-F63152F9134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44C46E-3821-4D3E-A3D0-F9EA1479E09F}" type="datetimeFigureOut">
              <a:rPr kumimoji="1" lang="ja-JP" altLang="en-US" smtClean="0"/>
              <a:t>2022/5/20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B26FD9F-8299-4D64-8488-5397BED041E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DC21699-705B-460B-9BE9-10D52EB83D8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8351CDB-2360-49F3-AB60-DE1FFF6FBA8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2119098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>
            <a:extLst>
              <a:ext uri="{FF2B5EF4-FFF2-40B4-BE49-F238E27FC236}">
                <a16:creationId xmlns:a16="http://schemas.microsoft.com/office/drawing/2014/main" id="{7A827138-3D77-4B94-9D7C-FDB32D7AD94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110621" y="940820"/>
            <a:ext cx="6704021" cy="5492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 kern="12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5pPr>
            <a:lvl6pPr marL="4572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6pPr>
            <a:lvl7pPr marL="9144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7pPr>
            <a:lvl8pPr marL="13716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8pPr>
            <a:lvl9pPr marL="18288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9pPr>
          </a:lstStyle>
          <a:p>
            <a:pPr algn="ctr" eaLnBrk="1" hangingPunct="1">
              <a:defRPr/>
            </a:pPr>
            <a:r>
              <a:rPr lang="ja-JP" altLang="en-US" sz="2800" dirty="0">
                <a:solidFill>
                  <a:srgbClr val="00B0F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１　研究概要（図）</a:t>
            </a:r>
          </a:p>
        </p:txBody>
      </p:sp>
      <p:sp>
        <p:nvSpPr>
          <p:cNvPr id="10" name="テキスト ボックス 6">
            <a:extLst>
              <a:ext uri="{FF2B5EF4-FFF2-40B4-BE49-F238E27FC236}">
                <a16:creationId xmlns:a16="http://schemas.microsoft.com/office/drawing/2014/main" id="{20FB07C7-77BE-4F56-AA60-18F24F177E4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47749" y="110558"/>
            <a:ext cx="10512279" cy="8302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r>
              <a:rPr kumimoji="1" lang="ja-JP" altLang="en-US" sz="12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Ｒ４年度沖縄イノベーション・エコシステム共同研究推進事業（共同研究）委託業務</a:t>
            </a:r>
            <a:endParaRPr kumimoji="1" lang="en-US" altLang="ja-JP" sz="1200" b="1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en-US" sz="12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研究テーマ名：「　　　　　　」</a:t>
            </a:r>
            <a:endParaRPr lang="en-US" altLang="ja-JP" sz="1200" b="1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kumimoji="1" lang="ja-JP" altLang="en-US" sz="12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所属機関名　及び　役職・氏名：</a:t>
            </a:r>
            <a:endParaRPr lang="en-US" altLang="ja-JP" sz="1200" b="1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en-US" sz="12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共同研究機関名：</a:t>
            </a:r>
            <a:endParaRPr kumimoji="1" lang="en-US" altLang="ja-JP" sz="1200" b="1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5DA8975C-7D43-4A7C-A219-C3D7621E02E6}"/>
              </a:ext>
            </a:extLst>
          </p:cNvPr>
          <p:cNvSpPr txBox="1"/>
          <p:nvPr/>
        </p:nvSpPr>
        <p:spPr>
          <a:xfrm>
            <a:off x="8271545" y="1233794"/>
            <a:ext cx="3187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dirty="0">
                <a:solidFill>
                  <a:srgbClr val="FF0000"/>
                </a:solidFill>
              </a:rPr>
              <a:t>※</a:t>
            </a:r>
            <a:r>
              <a:rPr kumimoji="1" lang="ja-JP" altLang="en-US" sz="1200" dirty="0">
                <a:solidFill>
                  <a:srgbClr val="FF0000"/>
                </a:solidFill>
              </a:rPr>
              <a:t>　研究概要を図示してください。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ja-JP" altLang="en-US" sz="1200" dirty="0">
                <a:solidFill>
                  <a:srgbClr val="FF0000"/>
                </a:solidFill>
              </a:rPr>
              <a:t>　　（１ページ以内）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en-US" altLang="ja-JP" sz="1200" dirty="0">
                <a:solidFill>
                  <a:srgbClr val="FF0000"/>
                </a:solidFill>
              </a:rPr>
              <a:t>※</a:t>
            </a:r>
            <a:r>
              <a:rPr kumimoji="1" lang="ja-JP" altLang="en-US" sz="1200" dirty="0">
                <a:solidFill>
                  <a:srgbClr val="FF0000"/>
                </a:solidFill>
              </a:rPr>
              <a:t>　記入時は赤字部分は削除してください。</a:t>
            </a:r>
            <a:endParaRPr kumimoji="1" lang="en-US" altLang="ja-JP" sz="1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73212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>
            <a:extLst>
              <a:ext uri="{FF2B5EF4-FFF2-40B4-BE49-F238E27FC236}">
                <a16:creationId xmlns:a16="http://schemas.microsoft.com/office/drawing/2014/main" id="{7A827138-3D77-4B94-9D7C-FDB32D7AD94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077927" y="102395"/>
            <a:ext cx="6704021" cy="5492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 kern="12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5pPr>
            <a:lvl6pPr marL="4572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6pPr>
            <a:lvl7pPr marL="9144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7pPr>
            <a:lvl8pPr marL="13716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8pPr>
            <a:lvl9pPr marL="18288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9pPr>
          </a:lstStyle>
          <a:p>
            <a:pPr algn="ctr" eaLnBrk="1" hangingPunct="1">
              <a:defRPr/>
            </a:pPr>
            <a:r>
              <a:rPr lang="ja-JP" altLang="en-US" sz="2800" dirty="0">
                <a:solidFill>
                  <a:srgbClr val="00B0F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２　研究内容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B10AD7D7-30C1-4CE7-8058-25AC8A39A167}"/>
              </a:ext>
            </a:extLst>
          </p:cNvPr>
          <p:cNvSpPr txBox="1"/>
          <p:nvPr/>
        </p:nvSpPr>
        <p:spPr>
          <a:xfrm>
            <a:off x="7403828" y="1233795"/>
            <a:ext cx="387097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dirty="0">
                <a:solidFill>
                  <a:srgbClr val="FF0000"/>
                </a:solidFill>
              </a:rPr>
              <a:t>※</a:t>
            </a:r>
            <a:r>
              <a:rPr kumimoji="1" lang="ja-JP" altLang="en-US" sz="1200" dirty="0">
                <a:solidFill>
                  <a:srgbClr val="FF0000"/>
                </a:solidFill>
              </a:rPr>
              <a:t>　左の項目を記載してください。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ja-JP" altLang="en-US" sz="1200" dirty="0">
                <a:solidFill>
                  <a:srgbClr val="FF0000"/>
                </a:solidFill>
              </a:rPr>
              <a:t>　　（各項目１ページ程度）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en-US" altLang="ja-JP" sz="1200" dirty="0">
                <a:solidFill>
                  <a:srgbClr val="FF0000"/>
                </a:solidFill>
              </a:rPr>
              <a:t>※</a:t>
            </a:r>
            <a:r>
              <a:rPr kumimoji="1" lang="ja-JP" altLang="en-US" sz="1200" dirty="0">
                <a:solidFill>
                  <a:srgbClr val="FF0000"/>
                </a:solidFill>
              </a:rPr>
              <a:t>　適宜、図・グラフ・写真等を挿入してください。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en-US" altLang="ja-JP" sz="1200" dirty="0">
                <a:solidFill>
                  <a:srgbClr val="FF0000"/>
                </a:solidFill>
              </a:rPr>
              <a:t>※</a:t>
            </a:r>
            <a:r>
              <a:rPr kumimoji="1" lang="ja-JP" altLang="en-US" sz="1200" dirty="0">
                <a:solidFill>
                  <a:srgbClr val="FF0000"/>
                </a:solidFill>
              </a:rPr>
              <a:t>　記入時は赤字部分は削除してください。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endParaRPr kumimoji="1" lang="en-US" altLang="ja-JP" sz="1200" dirty="0">
              <a:solidFill>
                <a:srgbClr val="FF0000"/>
              </a:solidFill>
            </a:endParaRP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304C4B85-6FC9-4C7C-B52A-CFB0DB5E6DDC}"/>
              </a:ext>
            </a:extLst>
          </p:cNvPr>
          <p:cNvSpPr/>
          <p:nvPr/>
        </p:nvSpPr>
        <p:spPr>
          <a:xfrm>
            <a:off x="1040616" y="2270190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dirty="0"/>
              <a:t>②活用する大学の研究シーズ等</a:t>
            </a:r>
            <a:endParaRPr lang="en-US" altLang="ja-JP" dirty="0"/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F072A4C2-214E-4413-8975-5D218C3A8937}"/>
              </a:ext>
            </a:extLst>
          </p:cNvPr>
          <p:cNvSpPr/>
          <p:nvPr/>
        </p:nvSpPr>
        <p:spPr>
          <a:xfrm>
            <a:off x="1055687" y="1233795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dirty="0"/>
              <a:t>①研究内容</a:t>
            </a:r>
            <a:endParaRPr kumimoji="1" lang="en-US" altLang="ja-JP" dirty="0"/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B3D9F4C6-155E-4F98-BC1D-ECCE22009350}"/>
              </a:ext>
            </a:extLst>
          </p:cNvPr>
          <p:cNvSpPr/>
          <p:nvPr/>
        </p:nvSpPr>
        <p:spPr>
          <a:xfrm>
            <a:off x="1055687" y="3674288"/>
            <a:ext cx="45720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dirty="0"/>
              <a:t>③新規性・優位性</a:t>
            </a:r>
            <a:endParaRPr kumimoji="1" lang="en-US" altLang="ja-JP" dirty="0"/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7E205D6C-E163-49E4-BA7E-44F4CB8DE321}"/>
              </a:ext>
            </a:extLst>
          </p:cNvPr>
          <p:cNvSpPr/>
          <p:nvPr/>
        </p:nvSpPr>
        <p:spPr>
          <a:xfrm>
            <a:off x="1040614" y="5080015"/>
            <a:ext cx="954029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dirty="0"/>
              <a:t>④研究開発の目標及び計画</a:t>
            </a:r>
            <a:r>
              <a:rPr lang="en-US" altLang="ja-JP" dirty="0">
                <a:solidFill>
                  <a:srgbClr val="FF0000"/>
                </a:solidFill>
              </a:rPr>
              <a:t>【</a:t>
            </a:r>
            <a:r>
              <a:rPr lang="ja-JP" altLang="en-US" dirty="0">
                <a:solidFill>
                  <a:srgbClr val="FF0000"/>
                </a:solidFill>
              </a:rPr>
              <a:t>年度ごと</a:t>
            </a:r>
            <a:r>
              <a:rPr lang="en-US" altLang="ja-JP" dirty="0">
                <a:solidFill>
                  <a:srgbClr val="FF0000"/>
                </a:solidFill>
              </a:rPr>
              <a:t>(</a:t>
            </a:r>
            <a:r>
              <a:rPr lang="ja-JP" altLang="en-US" dirty="0">
                <a:solidFill>
                  <a:srgbClr val="FF0000"/>
                </a:solidFill>
              </a:rPr>
              <a:t>３年分</a:t>
            </a:r>
            <a:r>
              <a:rPr lang="en-US" altLang="ja-JP" dirty="0">
                <a:solidFill>
                  <a:srgbClr val="FF0000"/>
                </a:solidFill>
              </a:rPr>
              <a:t>)</a:t>
            </a:r>
            <a:r>
              <a:rPr lang="ja-JP" altLang="en-US" dirty="0">
                <a:solidFill>
                  <a:srgbClr val="FF0000"/>
                </a:solidFill>
              </a:rPr>
              <a:t>の達成目標・取組みも記載すること</a:t>
            </a:r>
            <a:r>
              <a:rPr lang="en-US" altLang="ja-JP" dirty="0">
                <a:solidFill>
                  <a:srgbClr val="FF0000"/>
                </a:solidFill>
              </a:rPr>
              <a:t>】</a:t>
            </a:r>
            <a:endParaRPr lang="ja-JP" alt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2652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>
            <a:extLst>
              <a:ext uri="{FF2B5EF4-FFF2-40B4-BE49-F238E27FC236}">
                <a16:creationId xmlns:a16="http://schemas.microsoft.com/office/drawing/2014/main" id="{7A827138-3D77-4B94-9D7C-FDB32D7AD94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077927" y="102395"/>
            <a:ext cx="6704021" cy="5492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 kern="12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5pPr>
            <a:lvl6pPr marL="4572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6pPr>
            <a:lvl7pPr marL="9144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7pPr>
            <a:lvl8pPr marL="13716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8pPr>
            <a:lvl9pPr marL="1828800" algn="l" rtl="0" eaLnBrk="0" fontAlgn="base" hangingPunct="0">
              <a:spcBef>
                <a:spcPct val="0"/>
              </a:spcBef>
              <a:spcAft>
                <a:spcPct val="0"/>
              </a:spcAft>
              <a:buSzPct val="100000"/>
              <a:defRPr kumimoji="1" sz="4300">
                <a:solidFill>
                  <a:srgbClr val="572314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Gill Sans MT" panose="020B0502020104020203" pitchFamily="34" charset="0"/>
                <a:ea typeface="HGｺﾞｼｯｸE" panose="020B0909000000000000" pitchFamily="49" charset="-128"/>
                <a:cs typeface="Arial" panose="020B0604020202020204" pitchFamily="34" charset="0"/>
              </a:defRPr>
            </a:lvl9pPr>
          </a:lstStyle>
          <a:p>
            <a:pPr algn="ctr" eaLnBrk="1" hangingPunct="1">
              <a:defRPr/>
            </a:pPr>
            <a:r>
              <a:rPr lang="ja-JP" altLang="en-US" sz="2800" dirty="0">
                <a:solidFill>
                  <a:srgbClr val="00B0F0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２　研究内容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304C4B85-6FC9-4C7C-B52A-CFB0DB5E6DDC}"/>
              </a:ext>
            </a:extLst>
          </p:cNvPr>
          <p:cNvSpPr/>
          <p:nvPr/>
        </p:nvSpPr>
        <p:spPr>
          <a:xfrm>
            <a:off x="535373" y="1049129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kumimoji="1" lang="ja-JP" altLang="en-US" dirty="0"/>
              <a:t>⑤産学連携、産業応用への発展性</a:t>
            </a:r>
            <a:endParaRPr kumimoji="1" lang="en-US" altLang="ja-JP" dirty="0"/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0322C8E-E7C1-49ED-A89B-C6735FA128DF}"/>
              </a:ext>
            </a:extLst>
          </p:cNvPr>
          <p:cNvSpPr/>
          <p:nvPr/>
        </p:nvSpPr>
        <p:spPr>
          <a:xfrm>
            <a:off x="535373" y="2366725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kumimoji="1" lang="ja-JP" altLang="en-US" dirty="0"/>
              <a:t>⑥当該分野における研究実績</a:t>
            </a:r>
            <a:endParaRPr kumimoji="1" lang="en-US" altLang="ja-JP" dirty="0"/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2C54E3F6-68DE-45BA-AF23-5D4C4AFB0C63}"/>
              </a:ext>
            </a:extLst>
          </p:cNvPr>
          <p:cNvSpPr/>
          <p:nvPr/>
        </p:nvSpPr>
        <p:spPr>
          <a:xfrm>
            <a:off x="587360" y="3684321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kumimoji="1" lang="ja-JP" altLang="en-US" dirty="0"/>
              <a:t>⑦実施体制</a:t>
            </a:r>
            <a:endParaRPr kumimoji="1" lang="en-US" altLang="ja-JP" dirty="0"/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D704CE11-98FF-47E6-815C-0EA7F375BC28}"/>
              </a:ext>
            </a:extLst>
          </p:cNvPr>
          <p:cNvSpPr/>
          <p:nvPr/>
        </p:nvSpPr>
        <p:spPr>
          <a:xfrm>
            <a:off x="587360" y="5217902"/>
            <a:ext cx="4572000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kumimoji="1" lang="ja-JP" altLang="en-US" dirty="0"/>
              <a:t>⑧新たな知的財産権等の獲得可能性</a:t>
            </a:r>
            <a:endParaRPr kumimoji="1" lang="en-US" altLang="ja-JP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1A781974-EA27-412F-B4AB-9DB8ADECA6A6}"/>
              </a:ext>
            </a:extLst>
          </p:cNvPr>
          <p:cNvSpPr txBox="1"/>
          <p:nvPr/>
        </p:nvSpPr>
        <p:spPr>
          <a:xfrm>
            <a:off x="7403828" y="1233795"/>
            <a:ext cx="387097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200" dirty="0">
                <a:solidFill>
                  <a:srgbClr val="FF0000"/>
                </a:solidFill>
              </a:rPr>
              <a:t>※</a:t>
            </a:r>
            <a:r>
              <a:rPr kumimoji="1" lang="ja-JP" altLang="en-US" sz="1200" dirty="0">
                <a:solidFill>
                  <a:srgbClr val="FF0000"/>
                </a:solidFill>
              </a:rPr>
              <a:t>　左の項目を記載してください。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ja-JP" altLang="en-US" sz="1200" dirty="0">
                <a:solidFill>
                  <a:srgbClr val="FF0000"/>
                </a:solidFill>
              </a:rPr>
              <a:t>　　（各項目１ページ程度）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en-US" altLang="ja-JP" sz="1200" dirty="0">
                <a:solidFill>
                  <a:srgbClr val="FF0000"/>
                </a:solidFill>
              </a:rPr>
              <a:t>※</a:t>
            </a:r>
            <a:r>
              <a:rPr kumimoji="1" lang="ja-JP" altLang="en-US" sz="1200" dirty="0">
                <a:solidFill>
                  <a:srgbClr val="FF0000"/>
                </a:solidFill>
              </a:rPr>
              <a:t>　適宜、図・グラフ・写真等を挿入してください。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r>
              <a:rPr kumimoji="1" lang="en-US" altLang="ja-JP" sz="1200" dirty="0">
                <a:solidFill>
                  <a:srgbClr val="FF0000"/>
                </a:solidFill>
              </a:rPr>
              <a:t>※</a:t>
            </a:r>
            <a:r>
              <a:rPr kumimoji="1" lang="ja-JP" altLang="en-US" sz="1200" dirty="0">
                <a:solidFill>
                  <a:srgbClr val="FF0000"/>
                </a:solidFill>
              </a:rPr>
              <a:t>　記入時は赤字部分は削除してください。</a:t>
            </a:r>
            <a:endParaRPr kumimoji="1" lang="en-US" altLang="ja-JP" sz="1200" dirty="0">
              <a:solidFill>
                <a:srgbClr val="FF0000"/>
              </a:solidFill>
            </a:endParaRPr>
          </a:p>
          <a:p>
            <a:endParaRPr kumimoji="1" lang="en-US" altLang="ja-JP" sz="12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668539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114</TotalTime>
  <Words>214</Words>
  <Application>Microsoft Office PowerPoint</Application>
  <PresentationFormat>ワイド画面</PresentationFormat>
  <Paragraphs>26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HGS創英角ｺﾞｼｯｸUB</vt:lpstr>
      <vt:lpstr>ＭＳ ゴシック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垣花</dc:creator>
  <cp:lastModifiedBy>PC011</cp:lastModifiedBy>
  <cp:revision>14</cp:revision>
  <cp:lastPrinted>2022-05-20T05:10:48Z</cp:lastPrinted>
  <dcterms:created xsi:type="dcterms:W3CDTF">2020-04-09T00:29:33Z</dcterms:created>
  <dcterms:modified xsi:type="dcterms:W3CDTF">2022-05-20T08:32:43Z</dcterms:modified>
</cp:coreProperties>
</file>

<file path=docProps/thumbnail.jpeg>
</file>